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9" r:id="rId15"/>
    <p:sldId id="268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69" autoAdjust="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10/09/2015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C8F79-CB22-420B-A51E-EC2C5B4F301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8A95-8EE2-419F-BCB7-DD4470AF19D5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514DB-2F8E-459B-8389-5EEAFA906320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6DC-9788-492A-91D1-7C29B1C8F24A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97FD-B02E-40BC-8A23-F464196EF9EA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35F8-3C20-42C6-99C7-B3E5D705C724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611F-C2F6-458C-A655-71FD1438F38F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3D29B-440C-45D6-B49B-A6F5B1674F93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13BF3-A53A-4A20-B127-D7D8CBC8114A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3CE43-F428-4337-8B2D-0851AD9D970D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6C33-F68D-43EB-BE81-F60559DFD7B5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6970-1AFF-4E41-B6C2-4EDFEF8FB7E3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7A371-4DD4-47C3-A62D-40E81AB51F28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Learning to learn a language &gt;&gt; 3: Language learning resources.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jpeg"/><Relationship Id="rId7" Type="http://schemas.openxmlformats.org/officeDocument/2006/relationships/hyperlink" Target="http://soundbooth.eu/sbodlrequest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learningenglish/english/features/pronunciation" TargetMode="External"/><Relationship Id="rId5" Type="http://schemas.openxmlformats.org/officeDocument/2006/relationships/hyperlink" Target="http://www.naturalreaders.com/" TargetMode="External"/><Relationship Id="rId10" Type="http://schemas.openxmlformats.org/officeDocument/2006/relationships/hyperlink" Target="https://dictation.io/" TargetMode="External"/><Relationship Id="rId4" Type="http://schemas.openxmlformats.org/officeDocument/2006/relationships/hyperlink" Target="http://www.oxforddictionaries.com/" TargetMode="External"/><Relationship Id="rId9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abelperez.com/songs.htm" TargetMode="External"/><Relationship Id="rId3" Type="http://schemas.openxmlformats.org/officeDocument/2006/relationships/hyperlink" Target="http://www.youtube.com/" TargetMode="External"/><Relationship Id="rId7" Type="http://schemas.openxmlformats.org/officeDocument/2006/relationships/hyperlink" Target="http://www.bbc.co.uk/learningenglish/english/features/pronunciatio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learnenglish.britishcouncil.org/en/listen-and-watch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://www.sayagain.info/listenlive.htm" TargetMode="External"/><Relationship Id="rId4" Type="http://schemas.openxmlformats.org/officeDocument/2006/relationships/image" Target="../media/image7.jpeg"/><Relationship Id="rId9" Type="http://schemas.openxmlformats.org/officeDocument/2006/relationships/hyperlink" Target="http://www.openculture.com/freeaudiobook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mocha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ocaroo.com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yenglishpages.com/site_php_files/reading.php" TargetMode="External"/><Relationship Id="rId3" Type="http://schemas.openxmlformats.org/officeDocument/2006/relationships/hyperlink" Target="http://eltreadinggroup.weebly.com/index.html" TargetMode="External"/><Relationship Id="rId7" Type="http://schemas.openxmlformats.org/officeDocument/2006/relationships/hyperlink" Target="http://www.usingenglish.com/comprehension/intermediate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solcourses.com/content/topicsmenu/reading.html" TargetMode="External"/><Relationship Id="rId11" Type="http://schemas.openxmlformats.org/officeDocument/2006/relationships/hyperlink" Target="http://ww38.extensivereading.co.uk/" TargetMode="External"/><Relationship Id="rId5" Type="http://schemas.openxmlformats.org/officeDocument/2006/relationships/image" Target="../media/image20.png"/><Relationship Id="rId10" Type="http://schemas.openxmlformats.org/officeDocument/2006/relationships/hyperlink" Target="https://openlibrary.org/" TargetMode="External"/><Relationship Id="rId4" Type="http://schemas.openxmlformats.org/officeDocument/2006/relationships/image" Target="../media/image7.jpeg"/><Relationship Id="rId9" Type="http://schemas.openxmlformats.org/officeDocument/2006/relationships/hyperlink" Target="http://www.english-online.org.uk/theread.htm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englishteens.britishcouncil.org/skills/writing-skills-practice" TargetMode="External"/><Relationship Id="rId3" Type="http://schemas.openxmlformats.org/officeDocument/2006/relationships/hyperlink" Target="https://www.languagetool.org/es/" TargetMode="External"/><Relationship Id="rId7" Type="http://schemas.openxmlformats.org/officeDocument/2006/relationships/hyperlink" Target="http://bogglesworldesl.com/creativewriting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l.about.com/od/writingintermediate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forms/GZUn9Pl5N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154559"/>
          </a:xfrm>
        </p:spPr>
        <p:txBody>
          <a:bodyPr/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a </a:t>
            </a:r>
            <a:r>
              <a:rPr lang="es-ES" dirty="0" err="1" smtClean="0"/>
              <a:t>language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694928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3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Language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resources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2088232" cy="164581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220072" y="5517232"/>
            <a:ext cx="30243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Jorge García Mata. 2015</a:t>
            </a:r>
            <a:endParaRPr lang="es-ES" dirty="0"/>
          </a:p>
        </p:txBody>
      </p:sp>
      <p:pic>
        <p:nvPicPr>
          <p:cNvPr id="6" name="Picture 5" descr="resour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221088"/>
            <a:ext cx="24193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404664"/>
            <a:ext cx="4320480" cy="8501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VOCABULARY.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10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62880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err="1" smtClean="0">
                <a:solidFill>
                  <a:srgbClr val="FF0000"/>
                </a:solidFill>
              </a:rPr>
              <a:t>vocabulary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331640" y="2420888"/>
            <a:ext cx="216024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Vocabulary</a:t>
            </a:r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webpages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80112" y="2276872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Google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images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6176" y="4293096"/>
            <a:ext cx="2016224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Self-corrected</a:t>
            </a:r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exercises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707904" y="5229200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Monolingual</a:t>
            </a:r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 &amp;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bilingual</a:t>
            </a:r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3">
                    <a:lumMod val="50000"/>
                  </a:schemeClr>
                </a:solidFill>
              </a:rPr>
              <a:t>dictionaries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71600" y="4437112"/>
            <a:ext cx="1800200" cy="10801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3">
                    <a:lumMod val="50000"/>
                  </a:schemeClr>
                </a:solidFill>
              </a:rPr>
              <a:t>Web browsers</a:t>
            </a:r>
            <a:endParaRPr lang="es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12" descr="vocabula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3429000"/>
            <a:ext cx="1944216" cy="1296144"/>
          </a:xfrm>
          <a:prstGeom prst="rect">
            <a:avLst/>
          </a:prstGeom>
        </p:spPr>
      </p:pic>
      <p:pic>
        <p:nvPicPr>
          <p:cNvPr id="14" name="Picture 13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392488" cy="994122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PRONUNCIATION.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11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70080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err="1" smtClean="0">
                <a:solidFill>
                  <a:srgbClr val="FF0000"/>
                </a:solidFill>
              </a:rPr>
              <a:t>pronunciation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87624" y="2780928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Online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dictionaries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pronunciation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4"/>
              </a:rPr>
              <a:t>oxford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es-ES" sz="14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11960" y="2204864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Automatic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text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readers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05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5"/>
              </a:rPr>
              <a:t>naturalreader</a:t>
            </a:r>
            <a:endParaRPr lang="es-ES" sz="105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6176" y="3573016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Pronunciation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websites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BBC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83968" y="4941168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Online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language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labs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soundbooth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Picture 11" descr="pronunciat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07904" y="3461004"/>
            <a:ext cx="1731640" cy="1231388"/>
          </a:xfrm>
          <a:prstGeom prst="rect">
            <a:avLst/>
          </a:prstGeom>
        </p:spPr>
      </p:pic>
      <p:pic>
        <p:nvPicPr>
          <p:cNvPr id="13" name="Picture 12" descr="onlin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547664" y="4509120"/>
            <a:ext cx="1800200" cy="108012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Online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dictation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dictation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endParaRPr lang="es-ES" sz="14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4320480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LISTENING.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12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84482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smtClean="0">
                <a:solidFill>
                  <a:srgbClr val="FF0000"/>
                </a:solidFill>
              </a:rPr>
              <a:t>LISTENING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899592" y="2708920"/>
            <a:ext cx="2448272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Videoclips  </a:t>
            </a: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  <a:hlinkClick r:id="rId3"/>
            </a:endParaRPr>
          </a:p>
          <a:p>
            <a:pPr algn="ctr"/>
            <a:r>
              <a:rPr lang="es-ES" sz="12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youtube.com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1" name="Picture 10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pic>
        <p:nvPicPr>
          <p:cNvPr id="12" name="Picture 11" descr="listen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2780928"/>
            <a:ext cx="1405504" cy="1620000"/>
          </a:xfrm>
          <a:prstGeom prst="rect">
            <a:avLst/>
          </a:prstGeom>
        </p:spPr>
      </p:pic>
      <p:sp>
        <p:nvSpPr>
          <p:cNvPr id="13" name="Diamond 12"/>
          <p:cNvSpPr/>
          <p:nvPr/>
        </p:nvSpPr>
        <p:spPr>
          <a:xfrm>
            <a:off x="5220072" y="2636912"/>
            <a:ext cx="2664296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Self-corrected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exercises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 action="ppaction://hlinkfile"/>
              </a:rPr>
              <a:t>British Council</a:t>
            </a:r>
            <a:endParaRPr lang="es-ES" sz="12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BBC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5436096" y="4293096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Songs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with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exercises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8"/>
              </a:rPr>
              <a:t>Isabelperez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2987824" y="4797152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Audiobooks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openculture</a:t>
            </a:r>
            <a:endParaRPr lang="es-ES" sz="12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Diamond 15"/>
          <p:cNvSpPr/>
          <p:nvPr/>
        </p:nvSpPr>
        <p:spPr>
          <a:xfrm>
            <a:off x="467544" y="4437112"/>
            <a:ext cx="2592288" cy="1584176"/>
          </a:xfrm>
          <a:prstGeom prst="diamon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</a:rPr>
              <a:t>Internet  radio</a:t>
            </a:r>
          </a:p>
          <a:p>
            <a:pPr algn="ctr"/>
            <a:endParaRPr lang="es-ES" sz="1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sayagain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328592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SPEAKING.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13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63688" y="6453336"/>
            <a:ext cx="6264696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smtClean="0">
                <a:solidFill>
                  <a:srgbClr val="FF0000"/>
                </a:solidFill>
              </a:rPr>
              <a:t>SPEAKING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Hexagon 6"/>
          <p:cNvSpPr/>
          <p:nvPr/>
        </p:nvSpPr>
        <p:spPr>
          <a:xfrm>
            <a:off x="1259632" y="2708920"/>
            <a:ext cx="1944216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Oral </a:t>
            </a:r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forums</a:t>
            </a:r>
            <a:endParaRPr lang="es-E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livemocha.com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260648"/>
            <a:ext cx="1656184" cy="1215632"/>
          </a:xfrm>
          <a:prstGeom prst="rect">
            <a:avLst/>
          </a:prstGeom>
        </p:spPr>
      </p:pic>
      <p:pic>
        <p:nvPicPr>
          <p:cNvPr id="11" name="Picture 10" descr="speak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789040"/>
            <a:ext cx="2133619" cy="1242208"/>
          </a:xfrm>
          <a:prstGeom prst="rect">
            <a:avLst/>
          </a:prstGeom>
        </p:spPr>
      </p:pic>
      <p:sp>
        <p:nvSpPr>
          <p:cNvPr id="12" name="Hexagon 11"/>
          <p:cNvSpPr/>
          <p:nvPr/>
        </p:nvSpPr>
        <p:spPr>
          <a:xfrm>
            <a:off x="3707904" y="1988840"/>
            <a:ext cx="1728192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Voice</a:t>
            </a:r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messages</a:t>
            </a:r>
            <a:endParaRPr lang="es-E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vocaroo.com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5940152" y="2780928"/>
            <a:ext cx="2016224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Conversation</a:t>
            </a:r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exchange</a:t>
            </a:r>
            <a:endParaRPr lang="es-E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italki.com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3"/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5796136" y="4725144"/>
            <a:ext cx="2016224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Conversation</a:t>
            </a:r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groups</a:t>
            </a:r>
            <a:endParaRPr lang="es-E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voxopop.com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6"/>
            </a:endParaRPr>
          </a:p>
        </p:txBody>
      </p:sp>
      <p:sp>
        <p:nvSpPr>
          <p:cNvPr id="15" name="Hexagon 14"/>
          <p:cNvSpPr/>
          <p:nvPr/>
        </p:nvSpPr>
        <p:spPr>
          <a:xfrm>
            <a:off x="1187624" y="4725144"/>
            <a:ext cx="2232248" cy="1440160"/>
          </a:xfrm>
          <a:prstGeom prst="hex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>
                    <a:lumMod val="75000"/>
                  </a:schemeClr>
                </a:solidFill>
              </a:rPr>
              <a:t>Programmed</a:t>
            </a:r>
            <a:r>
              <a:rPr lang="es-ES" dirty="0" smtClean="0">
                <a:solidFill>
                  <a:schemeClr val="tx1">
                    <a:lumMod val="75000"/>
                  </a:schemeClr>
                </a:solidFill>
              </a:rPr>
              <a:t> debates</a:t>
            </a:r>
          </a:p>
          <a:p>
            <a:pPr algn="ctr"/>
            <a:r>
              <a:rPr lang="es-ES" sz="1200" dirty="0" smtClean="0">
                <a:solidFill>
                  <a:schemeClr val="tx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reallifeenglish.com</a:t>
            </a:r>
            <a:endParaRPr lang="es-ES" sz="1200" dirty="0">
              <a:solidFill>
                <a:schemeClr val="tx1">
                  <a:lumMod val="75000"/>
                </a:schemeClr>
              </a:solidFill>
              <a:latin typeface="Courier New" pitchFamily="49" charset="0"/>
              <a:cs typeface="Courier New" pitchFamily="49" charset="0"/>
              <a:hlinkClick r:id="rId6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896544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READING.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8640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14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77281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smtClean="0">
                <a:solidFill>
                  <a:srgbClr val="FF0000"/>
                </a:solidFill>
              </a:rPr>
              <a:t>READING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7544" y="234888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Reading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groups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Online Reading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3"/>
              </a:rPr>
              <a:t>Group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188640"/>
            <a:ext cx="1656184" cy="1215632"/>
          </a:xfrm>
          <a:prstGeom prst="rect">
            <a:avLst/>
          </a:prstGeom>
        </p:spPr>
      </p:pic>
      <p:pic>
        <p:nvPicPr>
          <p:cNvPr id="11" name="Picture 10" descr="read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284984"/>
            <a:ext cx="2025000" cy="16200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5508104" y="234888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Exercises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websites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6"/>
              </a:rPr>
              <a:t>ESOLCourses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7"/>
              </a:rPr>
              <a:t>UsingEnglish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156176" y="4293096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Text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repositories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8"/>
              </a:rPr>
              <a:t>MyEnglishPages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03848" y="5229200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Libraries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English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9"/>
              </a:rPr>
              <a:t> Online</a:t>
            </a:r>
            <a:endParaRPr lang="es-ES" sz="1400" dirty="0" smtClean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0"/>
              </a:rPr>
              <a:t>OpenLibrary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7544" y="4077072"/>
            <a:ext cx="2448272" cy="10081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Graded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readers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Extensive</a:t>
            </a:r>
            <a:r>
              <a:rPr lang="es-ES" sz="1400" dirty="0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 </a:t>
            </a:r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  <a:latin typeface="Courier New" pitchFamily="49" charset="0"/>
                <a:cs typeface="Courier New" pitchFamily="49" charset="0"/>
                <a:hlinkClick r:id="rId11"/>
              </a:rPr>
              <a:t>reading</a:t>
            </a:r>
            <a:endParaRPr lang="es-ES" sz="1400" dirty="0">
              <a:solidFill>
                <a:schemeClr val="bg1">
                  <a:lumMod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5112568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800" dirty="0" smtClean="0"/>
              <a:t> </a:t>
            </a:r>
            <a:r>
              <a:rPr lang="es-ES" sz="2800" dirty="0" err="1" smtClean="0"/>
              <a:t>Autonomous</a:t>
            </a:r>
            <a:r>
              <a:rPr lang="es-ES" sz="2800" dirty="0" smtClean="0"/>
              <a:t> </a:t>
            </a:r>
            <a:r>
              <a:rPr lang="es-ES" sz="2800" dirty="0" err="1" smtClean="0"/>
              <a:t>resources</a:t>
            </a:r>
            <a:r>
              <a:rPr lang="es-ES" sz="2800" dirty="0" smtClean="0"/>
              <a:t> </a:t>
            </a:r>
            <a:r>
              <a:rPr lang="es-ES" sz="2400" dirty="0" smtClean="0"/>
              <a:t>&gt;&gt; Online &gt;&gt;  WRITING.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15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84482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smtClean="0">
                <a:solidFill>
                  <a:srgbClr val="FF0000"/>
                </a:solidFill>
              </a:rPr>
              <a:t>WRITING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Teardrop 6"/>
          <p:cNvSpPr/>
          <p:nvPr/>
        </p:nvSpPr>
        <p:spPr>
          <a:xfrm>
            <a:off x="827584" y="2564904"/>
            <a:ext cx="2232248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/>
                </a:solidFill>
              </a:rPr>
              <a:t>Language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processors</a:t>
            </a:r>
            <a:r>
              <a:rPr lang="es-ES" dirty="0" smtClean="0">
                <a:solidFill>
                  <a:schemeClr val="bg1"/>
                </a:solidFill>
              </a:rPr>
              <a:t> and </a:t>
            </a:r>
            <a:r>
              <a:rPr lang="es-ES" dirty="0" err="1" smtClean="0">
                <a:solidFill>
                  <a:schemeClr val="bg1"/>
                </a:solidFill>
              </a:rPr>
              <a:t>checkers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sz="12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3"/>
              </a:rPr>
              <a:t>languagetool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  <p:pic>
        <p:nvPicPr>
          <p:cNvPr id="11" name="Picture 10" descr="writ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645024"/>
            <a:ext cx="1911234" cy="1620000"/>
          </a:xfrm>
          <a:prstGeom prst="rect">
            <a:avLst/>
          </a:prstGeom>
        </p:spPr>
      </p:pic>
      <p:sp>
        <p:nvSpPr>
          <p:cNvPr id="12" name="Teardrop 11"/>
          <p:cNvSpPr/>
          <p:nvPr/>
        </p:nvSpPr>
        <p:spPr>
          <a:xfrm>
            <a:off x="5652120" y="2564904"/>
            <a:ext cx="2232248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/>
                </a:solidFill>
              </a:rPr>
              <a:t>Writing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websites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6"/>
              </a:rPr>
              <a:t>ESL </a:t>
            </a:r>
            <a:r>
              <a:rPr lang="es-ES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  <a:hlinkClick r:id="rId6"/>
              </a:rPr>
              <a:t>about</a:t>
            </a:r>
            <a:endParaRPr lang="es-E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ardrop 12"/>
          <p:cNvSpPr/>
          <p:nvPr/>
        </p:nvSpPr>
        <p:spPr>
          <a:xfrm>
            <a:off x="5724128" y="4509120"/>
            <a:ext cx="2808312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/>
                </a:solidFill>
              </a:rPr>
              <a:t>Writing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topics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sz="1400" dirty="0" err="1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Creative</a:t>
            </a:r>
            <a:r>
              <a:rPr lang="es-ES" sz="1400" dirty="0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 </a:t>
            </a:r>
            <a:r>
              <a:rPr lang="es-ES" sz="1400" dirty="0" err="1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7"/>
              </a:rPr>
              <a:t>writing</a:t>
            </a:r>
            <a:endParaRPr lang="es-ES" sz="14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ardrop 13"/>
          <p:cNvSpPr/>
          <p:nvPr/>
        </p:nvSpPr>
        <p:spPr>
          <a:xfrm>
            <a:off x="395536" y="4797152"/>
            <a:ext cx="2808312" cy="1368152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bg1"/>
                </a:solidFill>
              </a:rPr>
              <a:t>Writing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exercises</a:t>
            </a:r>
            <a:endParaRPr lang="es-ES" dirty="0" smtClean="0">
              <a:solidFill>
                <a:schemeClr val="bg1"/>
              </a:solidFill>
            </a:endParaRPr>
          </a:p>
          <a:p>
            <a:pPr algn="ctr"/>
            <a:r>
              <a:rPr lang="es-ES" sz="1400" dirty="0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  <a:hlinkClick r:id="rId8"/>
              </a:rPr>
              <a:t>British Council</a:t>
            </a:r>
            <a:endParaRPr lang="es-ES" sz="14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3504" y="548680"/>
            <a:ext cx="6154960" cy="1154559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a </a:t>
            </a:r>
            <a:r>
              <a:rPr lang="es-ES" dirty="0" err="1" smtClean="0"/>
              <a:t>language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1772816"/>
            <a:ext cx="6400800" cy="694928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3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Language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resources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es-ES" dirty="0" smtClean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6" name="Picture 5" descr="resour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1930614" cy="1368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24928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Thank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you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your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attention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5229200"/>
            <a:ext cx="39604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dirty="0" err="1" smtClean="0"/>
              <a:t>Images</a:t>
            </a:r>
            <a:r>
              <a:rPr lang="es-ES" dirty="0" smtClean="0"/>
              <a:t> and </a:t>
            </a:r>
            <a:r>
              <a:rPr lang="es-ES" dirty="0" err="1" smtClean="0"/>
              <a:t>icons</a:t>
            </a:r>
            <a:r>
              <a:rPr lang="es-ES" dirty="0" smtClean="0"/>
              <a:t>: 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flaticon.com / pixabay.com / freeimages.com</a:t>
            </a:r>
            <a:r>
              <a:rPr lang="es-ES" sz="1600" dirty="0" smtClean="0"/>
              <a:t> </a:t>
            </a:r>
          </a:p>
          <a:p>
            <a:endParaRPr lang="es-E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99695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Please</a:t>
            </a:r>
            <a:r>
              <a:rPr lang="es-ES" dirty="0" smtClean="0"/>
              <a:t> complete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Reflection</a:t>
            </a:r>
            <a:r>
              <a:rPr lang="es-ES" dirty="0" smtClean="0"/>
              <a:t> </a:t>
            </a:r>
            <a:r>
              <a:rPr lang="es-ES" dirty="0" err="1" smtClean="0"/>
              <a:t>Sheet</a:t>
            </a:r>
            <a:r>
              <a:rPr lang="es-ES" dirty="0" smtClean="0"/>
              <a:t> </a:t>
            </a:r>
            <a:r>
              <a:rPr lang="es-ES" dirty="0" smtClean="0"/>
              <a:t>at</a:t>
            </a:r>
          </a:p>
          <a:p>
            <a:r>
              <a:rPr lang="es-ES" u="sng" dirty="0" smtClean="0">
                <a:hlinkClick r:id="rId3"/>
              </a:rPr>
              <a:t>http://goo.gl/forms/GZUn9Pl5NK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10" name="Picture 9" descr="http://www.qrcode.es/wp-content/themes/ultra/qrcdr/qrcodes/3d1fb4ea4b0e68623ab9e586c1ae6260.png?144181964182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645024"/>
            <a:ext cx="2490716" cy="249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resource</a:t>
            </a:r>
            <a:r>
              <a:rPr lang="es-ES" dirty="0" smtClean="0"/>
              <a:t>?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z="1400" b="1" smtClean="0">
                <a:solidFill>
                  <a:srgbClr val="0070C0"/>
                </a:solidFill>
              </a:rPr>
              <a:pPr/>
              <a:t>2</a:t>
            </a:fld>
            <a:endParaRPr lang="es-ES" sz="1400" b="1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3648" y="6381328"/>
            <a:ext cx="6624736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7664" y="3789040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A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language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learning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resource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any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application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or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system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that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supports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facilitates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the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learning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 of a </a:t>
            </a:r>
            <a:r>
              <a:rPr lang="es-ES" sz="2400" dirty="0" err="1" smtClean="0">
                <a:latin typeface="Courier New" pitchFamily="49" charset="0"/>
                <a:cs typeface="Courier New" pitchFamily="49" charset="0"/>
              </a:rPr>
              <a:t>language</a:t>
            </a:r>
            <a:r>
              <a:rPr lang="es-ES" sz="24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endParaRPr lang="es-ES" sz="2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9" name="Picture 8" descr="resour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412776"/>
            <a:ext cx="24193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Why</a:t>
            </a:r>
            <a:r>
              <a:rPr lang="es-ES" dirty="0" smtClean="0"/>
              <a:t> are </a:t>
            </a:r>
            <a:r>
              <a:rPr lang="es-ES" dirty="0" err="1" smtClean="0"/>
              <a:t>resources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?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z="1400" b="1" smtClean="0">
                <a:solidFill>
                  <a:srgbClr val="0070C0"/>
                </a:solidFill>
              </a:rPr>
              <a:pPr/>
              <a:t>3</a:t>
            </a:fld>
            <a:endParaRPr lang="es-ES" sz="1400" b="1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453336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62880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/>
              <a:t>Because</a:t>
            </a:r>
            <a:r>
              <a:rPr lang="es-ES" sz="2400" dirty="0" smtClean="0"/>
              <a:t> </a:t>
            </a:r>
            <a:r>
              <a:rPr lang="es-ES" sz="2400" dirty="0" err="1" smtClean="0"/>
              <a:t>they</a:t>
            </a:r>
            <a:r>
              <a:rPr lang="es-ES" sz="2400" dirty="0" smtClean="0"/>
              <a:t> ...</a:t>
            </a:r>
          </a:p>
          <a:p>
            <a:endParaRPr lang="es-ES" sz="2400" dirty="0" smtClean="0"/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are </a:t>
            </a:r>
            <a:r>
              <a:rPr lang="es-ES" sz="2000" dirty="0" err="1" smtClean="0"/>
              <a:t>an</a:t>
            </a:r>
            <a:r>
              <a:rPr lang="es-ES" sz="2000" dirty="0" smtClean="0"/>
              <a:t> </a:t>
            </a:r>
            <a:r>
              <a:rPr lang="es-ES" sz="2000" dirty="0" err="1" smtClean="0"/>
              <a:t>indicator</a:t>
            </a:r>
            <a:r>
              <a:rPr lang="es-ES" sz="2000" dirty="0" smtClean="0"/>
              <a:t> of </a:t>
            </a:r>
            <a:r>
              <a:rPr lang="es-ES" sz="2000" dirty="0" err="1" smtClean="0">
                <a:solidFill>
                  <a:srgbClr val="FF0000"/>
                </a:solidFill>
              </a:rPr>
              <a:t>interest</a:t>
            </a:r>
            <a:r>
              <a:rPr lang="es-ES" sz="2000" dirty="0" smtClean="0"/>
              <a:t> in </a:t>
            </a:r>
            <a:r>
              <a:rPr lang="es-ES" sz="2000" dirty="0" err="1" smtClean="0"/>
              <a:t>learning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</a:t>
            </a:r>
            <a:r>
              <a:rPr lang="es-ES" sz="2000" dirty="0" err="1" smtClean="0"/>
              <a:t>make</a:t>
            </a:r>
            <a:r>
              <a:rPr lang="es-ES" sz="2000" dirty="0" smtClean="0"/>
              <a:t> </a:t>
            </a:r>
            <a:r>
              <a:rPr lang="es-ES" sz="2000" dirty="0" err="1" smtClean="0"/>
              <a:t>learning</a:t>
            </a:r>
            <a:r>
              <a:rPr lang="es-ES" sz="2000" dirty="0" smtClean="0"/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easier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</a:t>
            </a:r>
            <a:r>
              <a:rPr lang="es-ES" sz="2000" dirty="0" err="1" smtClean="0"/>
              <a:t>bring</a:t>
            </a:r>
            <a:r>
              <a:rPr lang="es-ES" sz="2000" dirty="0" smtClean="0"/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variety</a:t>
            </a:r>
            <a:r>
              <a:rPr lang="es-ES" sz="2000" dirty="0" smtClean="0"/>
              <a:t> </a:t>
            </a:r>
            <a:r>
              <a:rPr lang="es-ES" sz="2000" dirty="0" err="1" smtClean="0"/>
              <a:t>into</a:t>
            </a:r>
            <a:r>
              <a:rPr lang="es-ES" sz="2000" dirty="0" smtClean="0"/>
              <a:t> </a:t>
            </a:r>
            <a:r>
              <a:rPr lang="es-ES" sz="2000" dirty="0" err="1" smtClean="0"/>
              <a:t>our</a:t>
            </a:r>
            <a:r>
              <a:rPr lang="es-ES" sz="2000" dirty="0" smtClean="0"/>
              <a:t> </a:t>
            </a:r>
            <a:r>
              <a:rPr lang="es-ES" sz="2000" dirty="0" err="1" smtClean="0"/>
              <a:t>learning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</a:t>
            </a:r>
            <a:r>
              <a:rPr lang="es-ES" sz="2000" dirty="0" err="1" smtClean="0"/>
              <a:t>provide</a:t>
            </a:r>
            <a:r>
              <a:rPr lang="es-ES" sz="2000" dirty="0" smtClean="0"/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alternative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ways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learn</a:t>
            </a:r>
            <a:r>
              <a:rPr lang="es-ES" sz="2000" dirty="0" smtClean="0"/>
              <a:t> </a:t>
            </a:r>
            <a:r>
              <a:rPr lang="es-ES" sz="2000" dirty="0" err="1" smtClean="0"/>
              <a:t>something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match </a:t>
            </a:r>
            <a:r>
              <a:rPr lang="es-ES" sz="2000" dirty="0" err="1" smtClean="0"/>
              <a:t>our</a:t>
            </a:r>
            <a:r>
              <a:rPr lang="es-ES" sz="2000" dirty="0" smtClean="0"/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learning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styles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</a:t>
            </a:r>
            <a:r>
              <a:rPr lang="es-ES" sz="2000" dirty="0" err="1" smtClean="0"/>
              <a:t>support</a:t>
            </a:r>
            <a:r>
              <a:rPr lang="es-ES" sz="2000" dirty="0" smtClean="0"/>
              <a:t> and </a:t>
            </a:r>
            <a:r>
              <a:rPr lang="es-ES" sz="2000" dirty="0" err="1" smtClean="0"/>
              <a:t>develop</a:t>
            </a:r>
            <a:r>
              <a:rPr lang="es-ES" sz="2000" dirty="0" smtClean="0"/>
              <a:t> </a:t>
            </a:r>
            <a:r>
              <a:rPr lang="es-ES" sz="2000" dirty="0" err="1" smtClean="0"/>
              <a:t>our</a:t>
            </a:r>
            <a:r>
              <a:rPr lang="es-ES" sz="2000" dirty="0" smtClean="0"/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learning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strategies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</a:t>
            </a:r>
            <a:r>
              <a:rPr lang="es-ES" sz="2000" dirty="0" err="1" smtClean="0"/>
              <a:t>make</a:t>
            </a:r>
            <a:r>
              <a:rPr lang="es-ES" sz="2000" dirty="0" smtClean="0"/>
              <a:t> </a:t>
            </a:r>
            <a:r>
              <a:rPr lang="es-ES" sz="2000" dirty="0" err="1" smtClean="0"/>
              <a:t>us</a:t>
            </a:r>
            <a:r>
              <a:rPr lang="es-ES" sz="2000" dirty="0" smtClean="0"/>
              <a:t> more </a:t>
            </a:r>
            <a:r>
              <a:rPr lang="es-ES" sz="2000" dirty="0" err="1" smtClean="0">
                <a:solidFill>
                  <a:srgbClr val="FF0000"/>
                </a:solidFill>
              </a:rPr>
              <a:t>independent</a:t>
            </a:r>
            <a:r>
              <a:rPr lang="es-ES" sz="2000" dirty="0" smtClean="0">
                <a:solidFill>
                  <a:srgbClr val="FF0000"/>
                </a:solidFill>
              </a:rPr>
              <a:t> and </a:t>
            </a:r>
            <a:r>
              <a:rPr lang="es-ES" sz="2000" dirty="0" err="1" smtClean="0">
                <a:solidFill>
                  <a:srgbClr val="FF0000"/>
                </a:solidFill>
              </a:rPr>
              <a:t>autonomous</a:t>
            </a:r>
            <a:r>
              <a:rPr lang="es-ES" sz="2000" dirty="0" smtClean="0"/>
              <a:t>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000" dirty="0" smtClean="0"/>
              <a:t>... are </a:t>
            </a:r>
            <a:r>
              <a:rPr lang="es-ES" sz="2000" dirty="0" err="1" smtClean="0">
                <a:solidFill>
                  <a:srgbClr val="FF0000"/>
                </a:solidFill>
              </a:rPr>
              <a:t>transferable</a:t>
            </a:r>
            <a:r>
              <a:rPr lang="es-ES" sz="2000" dirty="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rmAutofit/>
          </a:bodyPr>
          <a:lstStyle/>
          <a:p>
            <a:r>
              <a:rPr lang="es-ES" dirty="0" err="1" smtClean="0"/>
              <a:t>Types</a:t>
            </a:r>
            <a:r>
              <a:rPr lang="es-ES" dirty="0" smtClean="0"/>
              <a:t> of </a:t>
            </a:r>
            <a:r>
              <a:rPr lang="es-ES" dirty="0" err="1" smtClean="0"/>
              <a:t>resources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1640" y="6453336"/>
            <a:ext cx="6696744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1628800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err="1" smtClean="0"/>
              <a:t>According</a:t>
            </a:r>
            <a:r>
              <a:rPr lang="es-ES" sz="3600" dirty="0" smtClean="0"/>
              <a:t> </a:t>
            </a:r>
            <a:r>
              <a:rPr lang="es-ES" sz="3600" dirty="0" err="1" smtClean="0"/>
              <a:t>to</a:t>
            </a:r>
            <a:r>
              <a:rPr lang="es-ES" sz="3600" dirty="0" smtClean="0"/>
              <a:t>...</a:t>
            </a:r>
            <a:endParaRPr lang="es-E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9249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...WHO </a:t>
            </a:r>
            <a:r>
              <a:rPr lang="es-ES" sz="2400" dirty="0" err="1" smtClean="0"/>
              <a:t>chooses</a:t>
            </a:r>
            <a:r>
              <a:rPr lang="es-ES" sz="2400" dirty="0" smtClean="0"/>
              <a:t> </a:t>
            </a:r>
            <a:r>
              <a:rPr lang="es-ES" sz="2400" dirty="0" err="1" smtClean="0"/>
              <a:t>them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</a:t>
            </a:r>
            <a:r>
              <a:rPr lang="es-ES" sz="2400" dirty="0" err="1" smtClean="0"/>
              <a:t>their</a:t>
            </a:r>
            <a:r>
              <a:rPr lang="es-ES" sz="2400" dirty="0" smtClean="0"/>
              <a:t> FORMAT</a:t>
            </a:r>
            <a:endParaRPr lang="es-E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20486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...</a:t>
            </a:r>
            <a:r>
              <a:rPr lang="es-ES" sz="2400" dirty="0" err="1" smtClean="0"/>
              <a:t>their</a:t>
            </a:r>
            <a:r>
              <a:rPr lang="es-ES" sz="2400" dirty="0" smtClean="0"/>
              <a:t> FOCUS</a:t>
            </a:r>
            <a:endParaRPr lang="es-E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645024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teacher</a:t>
            </a:r>
            <a:endParaRPr lang="es-ES" sz="2000" dirty="0" smtClean="0"/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learner</a:t>
            </a:r>
            <a:endParaRPr lang="es-E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5013176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 offline</a:t>
            </a:r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 online</a:t>
            </a:r>
            <a:endParaRPr lang="es-E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2852936"/>
            <a:ext cx="3131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smtClean="0"/>
              <a:t> </a:t>
            </a:r>
            <a:r>
              <a:rPr lang="es-ES" sz="2000" dirty="0" err="1" smtClean="0"/>
              <a:t>language</a:t>
            </a:r>
            <a:r>
              <a:rPr lang="es-ES" sz="2000" dirty="0" smtClean="0"/>
              <a:t> rules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Grammar</a:t>
            </a:r>
            <a:endParaRPr lang="es-ES" sz="2000" dirty="0" smtClean="0"/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Vocabulary</a:t>
            </a:r>
            <a:endParaRPr lang="es-ES" sz="2000" dirty="0" smtClean="0"/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Pronunciation</a:t>
            </a:r>
            <a:endParaRPr lang="es-ES" sz="2000" dirty="0" smtClean="0"/>
          </a:p>
          <a:p>
            <a:pPr>
              <a:buBlip>
                <a:blip r:embed="rId3"/>
              </a:buBlip>
            </a:pP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language</a:t>
            </a:r>
            <a:r>
              <a:rPr lang="es-ES" sz="2000" dirty="0" smtClean="0"/>
              <a:t>  use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Listening</a:t>
            </a:r>
            <a:endParaRPr lang="es-ES" sz="2000" dirty="0" smtClean="0"/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Speaking</a:t>
            </a:r>
            <a:endParaRPr lang="es-ES" sz="2000" dirty="0" smtClean="0"/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Reading</a:t>
            </a:r>
          </a:p>
          <a:p>
            <a:pPr lvl="1">
              <a:buBlip>
                <a:blip r:embed="rId3"/>
              </a:buBlip>
            </a:pPr>
            <a:r>
              <a:rPr lang="es-ES" sz="2000" dirty="0" smtClean="0"/>
              <a:t>  </a:t>
            </a:r>
            <a:r>
              <a:rPr lang="es-ES" sz="2000" dirty="0" err="1" smtClean="0"/>
              <a:t>Writing</a:t>
            </a:r>
            <a:endParaRPr lang="es-ES" sz="2000" dirty="0" smtClean="0"/>
          </a:p>
          <a:p>
            <a:pPr lvl="1">
              <a:buBlip>
                <a:blip r:embed="rId3"/>
              </a:buBlip>
            </a:pPr>
            <a:endParaRPr lang="es-ES" sz="2000" dirty="0"/>
          </a:p>
        </p:txBody>
      </p:sp>
      <p:pic>
        <p:nvPicPr>
          <p:cNvPr id="14" name="Picture 13" descr="quie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988840"/>
            <a:ext cx="815294" cy="720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356992"/>
            <a:ext cx="757196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foc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1340768"/>
            <a:ext cx="740070" cy="7200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1979712" y="220486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076056" y="1484784"/>
            <a:ext cx="1440160" cy="816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283968" y="278092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968552" cy="936104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3100" dirty="0" err="1" smtClean="0"/>
              <a:t>Teacher-provided</a:t>
            </a:r>
            <a:r>
              <a:rPr lang="es-ES" sz="3100" dirty="0" smtClean="0"/>
              <a:t> </a:t>
            </a:r>
            <a:r>
              <a:rPr lang="es-ES" sz="3100" dirty="0" err="1" smtClean="0"/>
              <a:t>resources</a:t>
            </a:r>
            <a:r>
              <a:rPr lang="es-ES" sz="3100" dirty="0" smtClean="0"/>
              <a:t> &gt;</a:t>
            </a:r>
            <a:br>
              <a:rPr lang="es-ES" sz="3100" dirty="0" smtClean="0"/>
            </a:br>
            <a:r>
              <a:rPr lang="es-ES" sz="3100" dirty="0" smtClean="0"/>
              <a:t>Offline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5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47664" y="6381328"/>
            <a:ext cx="6480720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98884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offline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does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dirty="0" err="1" smtClean="0">
                <a:solidFill>
                  <a:srgbClr val="FF0000"/>
                </a:solidFill>
              </a:rPr>
              <a:t>teacher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choose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for</a:t>
            </a:r>
            <a:r>
              <a:rPr lang="es-ES" dirty="0" smtClean="0">
                <a:solidFill>
                  <a:srgbClr val="FF0000"/>
                </a:solidFill>
              </a:rPr>
              <a:t> me?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636912"/>
            <a:ext cx="691276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(digital) </a:t>
            </a:r>
            <a:r>
              <a:rPr lang="es-ES" dirty="0" err="1" smtClean="0"/>
              <a:t>coursebook</a:t>
            </a:r>
            <a:r>
              <a:rPr lang="es-ES" dirty="0" smtClean="0"/>
              <a:t> and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components</a:t>
            </a:r>
            <a:r>
              <a:rPr lang="es-ES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Grammar</a:t>
            </a:r>
            <a:r>
              <a:rPr lang="es-ES" dirty="0" smtClean="0"/>
              <a:t>, </a:t>
            </a:r>
            <a:r>
              <a:rPr lang="es-ES" dirty="0" err="1" smtClean="0"/>
              <a:t>vocabulary</a:t>
            </a:r>
            <a:r>
              <a:rPr lang="es-ES" dirty="0" smtClean="0"/>
              <a:t> and </a:t>
            </a:r>
            <a:r>
              <a:rPr lang="es-ES" dirty="0" err="1" smtClean="0"/>
              <a:t>pronunciation</a:t>
            </a:r>
            <a:r>
              <a:rPr lang="es-ES" dirty="0" smtClean="0"/>
              <a:t> </a:t>
            </a:r>
            <a:r>
              <a:rPr lang="es-ES" dirty="0" err="1" smtClean="0"/>
              <a:t>workbooks</a:t>
            </a:r>
            <a:r>
              <a:rPr lang="es-ES" dirty="0" smtClean="0"/>
              <a:t>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Recommended</a:t>
            </a:r>
            <a:r>
              <a:rPr lang="es-ES" dirty="0" smtClean="0"/>
              <a:t> </a:t>
            </a:r>
            <a:r>
              <a:rPr lang="es-ES" dirty="0" err="1" smtClean="0"/>
              <a:t>reading</a:t>
            </a:r>
            <a:r>
              <a:rPr lang="es-ES" dirty="0" smtClean="0"/>
              <a:t> and </a:t>
            </a:r>
            <a:r>
              <a:rPr lang="es-ES" dirty="0" err="1" smtClean="0"/>
              <a:t>readers</a:t>
            </a:r>
            <a:r>
              <a:rPr lang="es-ES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Photocopies</a:t>
            </a:r>
            <a:r>
              <a:rPr lang="es-ES" dirty="0" smtClean="0"/>
              <a:t> and </a:t>
            </a:r>
            <a:r>
              <a:rPr lang="es-ES" dirty="0" err="1" smtClean="0"/>
              <a:t>tailored</a:t>
            </a:r>
            <a:r>
              <a:rPr lang="es-ES" dirty="0" smtClean="0"/>
              <a:t> </a:t>
            </a:r>
            <a:r>
              <a:rPr lang="es-ES" dirty="0" err="1" smtClean="0"/>
              <a:t>materials</a:t>
            </a:r>
            <a:r>
              <a:rPr lang="es-ES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Explanations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whiteboard</a:t>
            </a:r>
            <a:r>
              <a:rPr lang="es-ES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Technology-based</a:t>
            </a:r>
            <a:r>
              <a:rPr lang="es-ES" dirty="0" smtClean="0"/>
              <a:t> </a:t>
            </a:r>
            <a:r>
              <a:rPr lang="es-ES" dirty="0" err="1" smtClean="0"/>
              <a:t>resources</a:t>
            </a:r>
            <a:r>
              <a:rPr lang="es-ES" dirty="0" smtClean="0"/>
              <a:t>: DVD, MP3 </a:t>
            </a:r>
            <a:r>
              <a:rPr lang="es-ES" dirty="0" err="1" smtClean="0"/>
              <a:t>player</a:t>
            </a:r>
            <a:r>
              <a:rPr lang="es-ES" dirty="0" smtClean="0"/>
              <a:t>, </a:t>
            </a:r>
            <a:r>
              <a:rPr lang="es-ES" dirty="0" err="1" smtClean="0"/>
              <a:t>projector</a:t>
            </a:r>
            <a:r>
              <a:rPr lang="es-ES" dirty="0" smtClean="0"/>
              <a:t>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?</a:t>
            </a:r>
            <a:endParaRPr lang="es-ES" dirty="0"/>
          </a:p>
        </p:txBody>
      </p:sp>
      <p:pic>
        <p:nvPicPr>
          <p:cNvPr id="9" name="Picture 8" descr="teach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332656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4968552" cy="1008112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400" dirty="0" smtClean="0"/>
              <a:t> </a:t>
            </a:r>
            <a:r>
              <a:rPr lang="es-ES" sz="3100" dirty="0" err="1" smtClean="0"/>
              <a:t>Teacher-provided</a:t>
            </a:r>
            <a:r>
              <a:rPr lang="es-ES" sz="3100" dirty="0" smtClean="0"/>
              <a:t> </a:t>
            </a:r>
            <a:r>
              <a:rPr lang="es-ES" sz="3100" dirty="0" err="1" smtClean="0"/>
              <a:t>resources</a:t>
            </a:r>
            <a:r>
              <a:rPr lang="es-ES" sz="3100" dirty="0" smtClean="0"/>
              <a:t> &gt;</a:t>
            </a:r>
            <a:br>
              <a:rPr lang="es-ES" sz="3100" dirty="0" smtClean="0"/>
            </a:br>
            <a:r>
              <a:rPr lang="es-ES" sz="3100" dirty="0" smtClean="0"/>
              <a:t>Online</a:t>
            </a:r>
            <a:endParaRPr lang="es-ES" sz="3100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6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19672" y="6381328"/>
            <a:ext cx="6408712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98884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online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does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dirty="0" err="1" smtClean="0">
                <a:solidFill>
                  <a:srgbClr val="FF0000"/>
                </a:solidFill>
              </a:rPr>
              <a:t>teacher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choose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for</a:t>
            </a:r>
            <a:r>
              <a:rPr lang="es-ES" dirty="0" smtClean="0">
                <a:solidFill>
                  <a:srgbClr val="FF0000"/>
                </a:solidFill>
              </a:rPr>
              <a:t> me?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636912"/>
            <a:ext cx="756084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Online </a:t>
            </a:r>
            <a:r>
              <a:rPr lang="es-ES" dirty="0" err="1" smtClean="0"/>
              <a:t>platforms</a:t>
            </a:r>
            <a:r>
              <a:rPr lang="es-ES" dirty="0" smtClean="0"/>
              <a:t>: </a:t>
            </a:r>
            <a:r>
              <a:rPr lang="es-ES" i="1" dirty="0" err="1" smtClean="0"/>
              <a:t>Moodle</a:t>
            </a:r>
            <a:r>
              <a:rPr lang="es-ES" dirty="0" smtClean="0"/>
              <a:t>, </a:t>
            </a:r>
            <a:r>
              <a:rPr lang="es-ES" i="1" dirty="0" err="1" smtClean="0"/>
              <a:t>Edmodo</a:t>
            </a:r>
            <a:r>
              <a:rPr lang="es-ES" dirty="0" smtClean="0"/>
              <a:t>, </a:t>
            </a:r>
            <a:r>
              <a:rPr lang="es-ES" i="1" dirty="0" smtClean="0"/>
              <a:t>Google Drive</a:t>
            </a:r>
            <a:r>
              <a:rPr lang="es-ES" dirty="0" smtClean="0"/>
              <a:t>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Teacher’s</a:t>
            </a:r>
            <a:r>
              <a:rPr lang="es-ES" dirty="0" smtClean="0"/>
              <a:t> blog.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Social </a:t>
            </a:r>
            <a:r>
              <a:rPr lang="es-ES" dirty="0" err="1" smtClean="0"/>
              <a:t>networks</a:t>
            </a:r>
            <a:r>
              <a:rPr lang="es-ES" dirty="0" smtClean="0"/>
              <a:t> (</a:t>
            </a:r>
            <a:r>
              <a:rPr lang="es-ES" i="1" dirty="0" err="1" smtClean="0"/>
              <a:t>Facebook</a:t>
            </a:r>
            <a:r>
              <a:rPr lang="es-ES" dirty="0" smtClean="0"/>
              <a:t>, </a:t>
            </a:r>
            <a:r>
              <a:rPr lang="es-ES" i="1" dirty="0" err="1" smtClean="0"/>
              <a:t>Twitter</a:t>
            </a:r>
            <a:r>
              <a:rPr lang="es-ES" dirty="0" smtClean="0"/>
              <a:t>, </a:t>
            </a:r>
            <a:r>
              <a:rPr lang="es-ES" i="1" dirty="0" smtClean="0"/>
              <a:t>Google Plus</a:t>
            </a:r>
            <a:r>
              <a:rPr lang="es-ES" dirty="0" smtClean="0"/>
              <a:t>, etc.)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Grammar</a:t>
            </a:r>
            <a:r>
              <a:rPr lang="es-ES" dirty="0" smtClean="0"/>
              <a:t>, </a:t>
            </a:r>
            <a:r>
              <a:rPr lang="es-ES" dirty="0" err="1" smtClean="0"/>
              <a:t>vocabulary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pronunciation</a:t>
            </a:r>
            <a:r>
              <a:rPr lang="es-ES" dirty="0" smtClean="0"/>
              <a:t> </a:t>
            </a:r>
            <a:r>
              <a:rPr lang="es-ES" dirty="0" err="1" smtClean="0"/>
              <a:t>websites</a:t>
            </a:r>
            <a:r>
              <a:rPr lang="es-ES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Videoclips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i="1" dirty="0" err="1" smtClean="0"/>
              <a:t>Youtube</a:t>
            </a:r>
            <a:r>
              <a:rPr lang="es-ES" dirty="0" smtClean="0"/>
              <a:t>, etc.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Online </a:t>
            </a:r>
            <a:r>
              <a:rPr lang="es-ES" dirty="0" err="1" smtClean="0"/>
              <a:t>reference</a:t>
            </a:r>
            <a:r>
              <a:rPr lang="es-ES" dirty="0" smtClean="0"/>
              <a:t> </a:t>
            </a:r>
            <a:r>
              <a:rPr lang="es-ES" dirty="0" err="1" smtClean="0"/>
              <a:t>website</a:t>
            </a:r>
            <a:r>
              <a:rPr lang="es-ES" dirty="0" smtClean="0"/>
              <a:t> (</a:t>
            </a:r>
            <a:r>
              <a:rPr lang="es-ES" dirty="0" err="1" smtClean="0"/>
              <a:t>dictionaries</a:t>
            </a:r>
            <a:r>
              <a:rPr lang="es-ES" dirty="0" smtClean="0"/>
              <a:t>, </a:t>
            </a:r>
            <a:r>
              <a:rPr lang="es-ES" dirty="0" err="1" smtClean="0"/>
              <a:t>language</a:t>
            </a:r>
            <a:r>
              <a:rPr lang="es-ES" dirty="0" smtClean="0"/>
              <a:t> corpus, </a:t>
            </a:r>
            <a:r>
              <a:rPr lang="es-ES" i="1" dirty="0" err="1" smtClean="0"/>
              <a:t>wikipedia</a:t>
            </a:r>
            <a:r>
              <a:rPr lang="es-ES" dirty="0" smtClean="0"/>
              <a:t>, etc.)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err="1" smtClean="0"/>
              <a:t>Newspapers</a:t>
            </a:r>
            <a:r>
              <a:rPr lang="es-ES" dirty="0" smtClean="0"/>
              <a:t>, magazines and </a:t>
            </a:r>
            <a:r>
              <a:rPr lang="es-ES" dirty="0" err="1" smtClean="0"/>
              <a:t>other</a:t>
            </a:r>
            <a:r>
              <a:rPr lang="es-ES" dirty="0" smtClean="0"/>
              <a:t> web-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documents</a:t>
            </a:r>
            <a:r>
              <a:rPr lang="es-ES" dirty="0" smtClean="0"/>
              <a:t>..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Visual </a:t>
            </a:r>
            <a:r>
              <a:rPr lang="es-ES" dirty="0" err="1" smtClean="0"/>
              <a:t>support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explanations</a:t>
            </a:r>
            <a:r>
              <a:rPr lang="es-ES" dirty="0" smtClean="0"/>
              <a:t> (</a:t>
            </a:r>
            <a:r>
              <a:rPr lang="es-ES" i="1" dirty="0" smtClean="0"/>
              <a:t>Google </a:t>
            </a:r>
            <a:r>
              <a:rPr lang="es-ES" i="1" dirty="0" err="1" smtClean="0"/>
              <a:t>Images</a:t>
            </a:r>
            <a:r>
              <a:rPr lang="es-ES" dirty="0" smtClean="0"/>
              <a:t>, etc..)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/>
              <a:t> ¿Otros?</a:t>
            </a:r>
            <a:endParaRPr lang="es-ES" dirty="0"/>
          </a:p>
        </p:txBody>
      </p:sp>
      <p:pic>
        <p:nvPicPr>
          <p:cNvPr id="9" name="Picture 8" descr="teach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60648"/>
            <a:ext cx="936104" cy="936104"/>
          </a:xfrm>
          <a:prstGeom prst="rect">
            <a:avLst/>
          </a:prstGeom>
        </p:spPr>
      </p:pic>
      <p:pic>
        <p:nvPicPr>
          <p:cNvPr id="10" name="Picture 9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1268760"/>
            <a:ext cx="1016113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536504" cy="850106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err="1" smtClean="0"/>
              <a:t>Autonomous</a:t>
            </a:r>
            <a:r>
              <a:rPr lang="es-ES" sz="2700" dirty="0" smtClean="0"/>
              <a:t> </a:t>
            </a:r>
            <a:r>
              <a:rPr lang="es-ES" sz="2700" dirty="0" err="1" smtClean="0"/>
              <a:t>resources</a:t>
            </a:r>
            <a:r>
              <a:rPr lang="es-ES" sz="2700" dirty="0" smtClean="0"/>
              <a:t> </a:t>
            </a:r>
            <a:r>
              <a:rPr lang="es-ES" sz="2200" dirty="0" smtClean="0"/>
              <a:t>&gt;&gt;Offline &gt;&gt; </a:t>
            </a:r>
            <a:br>
              <a:rPr lang="es-ES" sz="2200" dirty="0" smtClean="0"/>
            </a:br>
            <a:r>
              <a:rPr lang="es-ES" sz="2200" dirty="0" err="1" smtClean="0"/>
              <a:t>Focused</a:t>
            </a:r>
            <a:r>
              <a:rPr lang="es-ES" sz="2200" dirty="0" smtClean="0"/>
              <a:t> </a:t>
            </a:r>
            <a:r>
              <a:rPr lang="es-ES" sz="2200" dirty="0" err="1" smtClean="0"/>
              <a:t>on</a:t>
            </a:r>
            <a:r>
              <a:rPr lang="es-ES" sz="2200" dirty="0" smtClean="0"/>
              <a:t> </a:t>
            </a:r>
            <a:r>
              <a:rPr lang="es-ES" sz="2200" dirty="0" err="1" smtClean="0"/>
              <a:t>language</a:t>
            </a:r>
            <a:r>
              <a:rPr lang="es-ES" sz="2200" dirty="0" smtClean="0"/>
              <a:t> </a:t>
            </a:r>
            <a:r>
              <a:rPr lang="es-ES" sz="2200" dirty="0" err="1" smtClean="0"/>
              <a:t>form</a:t>
            </a:r>
            <a:r>
              <a:rPr lang="es-ES" sz="2200" dirty="0" smtClean="0"/>
              <a:t>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7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47664" y="6381328"/>
            <a:ext cx="6480720" cy="21602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non-internet-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resources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can I </a:t>
            </a:r>
            <a:r>
              <a:rPr lang="es-ES" dirty="0" err="1" smtClean="0">
                <a:solidFill>
                  <a:srgbClr val="FF0000"/>
                </a:solidFill>
              </a:rPr>
              <a:t>choose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practice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420888"/>
            <a:ext cx="2304256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</a:t>
            </a:r>
            <a:r>
              <a:rPr lang="es-ES" dirty="0" err="1" smtClean="0"/>
              <a:t>grammar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sz="1600" dirty="0" smtClean="0"/>
              <a:t> </a:t>
            </a:r>
            <a:r>
              <a:rPr lang="es-ES" sz="1400" dirty="0" err="1" smtClean="0"/>
              <a:t>Theory</a:t>
            </a:r>
            <a:r>
              <a:rPr lang="es-ES" sz="1400" dirty="0" smtClean="0"/>
              <a:t> and </a:t>
            </a:r>
            <a:r>
              <a:rPr lang="es-ES" sz="1400" dirty="0" err="1" smtClean="0"/>
              <a:t>exercises</a:t>
            </a:r>
            <a:r>
              <a:rPr lang="es-ES" sz="1400" dirty="0" smtClean="0"/>
              <a:t> </a:t>
            </a:r>
            <a:r>
              <a:rPr lang="es-ES" sz="1400" dirty="0" err="1" smtClean="0"/>
              <a:t>hanbooks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Paying</a:t>
            </a:r>
            <a:r>
              <a:rPr lang="es-ES" sz="1400" dirty="0" smtClean="0"/>
              <a:t> </a:t>
            </a:r>
            <a:r>
              <a:rPr lang="es-ES" sz="1400" dirty="0" err="1" smtClean="0"/>
              <a:t>attention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how</a:t>
            </a:r>
            <a:r>
              <a:rPr lang="es-ES" sz="1400" dirty="0" smtClean="0"/>
              <a:t> ideas are </a:t>
            </a:r>
            <a:r>
              <a:rPr lang="es-ES" sz="1400" dirty="0" err="1" smtClean="0"/>
              <a:t>expressed</a:t>
            </a:r>
            <a:r>
              <a:rPr lang="es-ES" sz="1400" dirty="0" smtClean="0"/>
              <a:t> </a:t>
            </a:r>
            <a:r>
              <a:rPr lang="es-ES" sz="1400" dirty="0" err="1" smtClean="0"/>
              <a:t>by</a:t>
            </a:r>
            <a:r>
              <a:rPr lang="es-ES" sz="1400" dirty="0" smtClean="0"/>
              <a:t> </a:t>
            </a:r>
            <a:r>
              <a:rPr lang="es-ES" sz="1400" dirty="0" err="1" smtClean="0"/>
              <a:t>others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Imitating</a:t>
            </a:r>
            <a:r>
              <a:rPr lang="es-ES" sz="1400" dirty="0" smtClean="0"/>
              <a:t> and </a:t>
            </a:r>
            <a:r>
              <a:rPr lang="es-ES" sz="1400" dirty="0" err="1" smtClean="0"/>
              <a:t>repeating</a:t>
            </a:r>
            <a:r>
              <a:rPr lang="es-ES" sz="1400" dirty="0" smtClean="0"/>
              <a:t> </a:t>
            </a:r>
            <a:r>
              <a:rPr lang="es-ES" sz="1400" dirty="0" err="1" smtClean="0"/>
              <a:t>those</a:t>
            </a:r>
            <a:r>
              <a:rPr lang="es-ES" sz="1400" dirty="0" smtClean="0"/>
              <a:t> </a:t>
            </a:r>
            <a:r>
              <a:rPr lang="es-ES" sz="1400" dirty="0" err="1" smtClean="0"/>
              <a:t>expressions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err="1" smtClean="0"/>
              <a:t>Using</a:t>
            </a:r>
            <a:r>
              <a:rPr lang="es-ES" sz="1400" dirty="0" smtClean="0"/>
              <a:t> </a:t>
            </a:r>
            <a:r>
              <a:rPr lang="es-ES" sz="1400" dirty="0" err="1" smtClean="0"/>
              <a:t>those</a:t>
            </a:r>
            <a:r>
              <a:rPr lang="es-ES" sz="1400" dirty="0" smtClean="0"/>
              <a:t> </a:t>
            </a:r>
            <a:r>
              <a:rPr lang="es-ES" sz="1400" dirty="0" err="1" smtClean="0"/>
              <a:t>structures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express</a:t>
            </a:r>
            <a:r>
              <a:rPr lang="es-ES" sz="1400" dirty="0" smtClean="0"/>
              <a:t> PERSONAL ideas.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Associating</a:t>
            </a:r>
            <a:r>
              <a:rPr lang="es-ES" sz="1400" dirty="0" smtClean="0"/>
              <a:t> </a:t>
            </a:r>
            <a:r>
              <a:rPr lang="es-ES" sz="1400" dirty="0" err="1" smtClean="0"/>
              <a:t>those</a:t>
            </a:r>
            <a:r>
              <a:rPr lang="es-ES" sz="1400" dirty="0" smtClean="0"/>
              <a:t> ideas </a:t>
            </a:r>
            <a:r>
              <a:rPr lang="es-ES" sz="1400" dirty="0" err="1" smtClean="0"/>
              <a:t>to</a:t>
            </a:r>
            <a:r>
              <a:rPr lang="es-ES" sz="1400" dirty="0" smtClean="0"/>
              <a:t> REAL </a:t>
            </a:r>
            <a:r>
              <a:rPr lang="es-ES" sz="1400" dirty="0" err="1" smtClean="0"/>
              <a:t>situations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endParaRPr lang="es-E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987824" y="2420888"/>
            <a:ext cx="2880320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</a:t>
            </a:r>
            <a:r>
              <a:rPr lang="es-ES" dirty="0" err="1" smtClean="0"/>
              <a:t>vocabulary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Vocabulary</a:t>
            </a:r>
            <a:r>
              <a:rPr lang="es-ES" sz="1400" dirty="0" smtClean="0"/>
              <a:t> </a:t>
            </a:r>
            <a:r>
              <a:rPr lang="es-ES" sz="1400" dirty="0" err="1" smtClean="0"/>
              <a:t>handbooks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Bilingual</a:t>
            </a:r>
            <a:r>
              <a:rPr lang="es-ES" sz="1400" dirty="0" smtClean="0"/>
              <a:t> and </a:t>
            </a:r>
            <a:r>
              <a:rPr lang="es-ES" sz="1400" dirty="0" err="1" smtClean="0"/>
              <a:t>monolingual</a:t>
            </a:r>
            <a:r>
              <a:rPr lang="es-ES" sz="1400" dirty="0" smtClean="0"/>
              <a:t> </a:t>
            </a:r>
            <a:r>
              <a:rPr lang="es-ES" sz="1400" dirty="0" err="1" smtClean="0"/>
              <a:t>dictionary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Check</a:t>
            </a:r>
            <a:r>
              <a:rPr lang="es-ES" sz="1400" dirty="0" smtClean="0"/>
              <a:t> </a:t>
            </a:r>
            <a:r>
              <a:rPr lang="es-ES" sz="1400" dirty="0" err="1" smtClean="0"/>
              <a:t>with</a:t>
            </a:r>
            <a:r>
              <a:rPr lang="es-ES" sz="1400" dirty="0" smtClean="0"/>
              <a:t> </a:t>
            </a:r>
            <a:r>
              <a:rPr lang="es-ES" sz="1400" dirty="0" err="1" smtClean="0"/>
              <a:t>teacher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</a:t>
            </a:r>
            <a:r>
              <a:rPr lang="es-ES" sz="1400" dirty="0" err="1" smtClean="0"/>
              <a:t>Build</a:t>
            </a:r>
            <a:r>
              <a:rPr lang="es-ES" sz="1400" dirty="0" smtClean="0"/>
              <a:t> </a:t>
            </a:r>
            <a:r>
              <a:rPr lang="es-ES" sz="1400" dirty="0" err="1" smtClean="0"/>
              <a:t>word</a:t>
            </a:r>
            <a:r>
              <a:rPr lang="es-ES" sz="1400" dirty="0" smtClean="0"/>
              <a:t> </a:t>
            </a:r>
            <a:r>
              <a:rPr lang="es-ES" sz="1400" dirty="0" err="1" smtClean="0"/>
              <a:t>networks</a:t>
            </a:r>
            <a:r>
              <a:rPr lang="es-ES" sz="1400" dirty="0" smtClean="0"/>
              <a:t>.</a:t>
            </a:r>
          </a:p>
          <a:p>
            <a:pPr>
              <a:buFontTx/>
              <a:buChar char="-"/>
            </a:pPr>
            <a:r>
              <a:rPr lang="es-ES" sz="1400" dirty="0" smtClean="0"/>
              <a:t> Use </a:t>
            </a:r>
            <a:r>
              <a:rPr lang="es-ES" sz="1400" dirty="0" err="1" smtClean="0"/>
              <a:t>words</a:t>
            </a:r>
            <a:r>
              <a:rPr lang="es-ES" sz="1400" dirty="0" smtClean="0"/>
              <a:t> in </a:t>
            </a:r>
            <a:r>
              <a:rPr lang="es-ES" sz="1400" dirty="0" err="1" smtClean="0"/>
              <a:t>grammar</a:t>
            </a:r>
            <a:r>
              <a:rPr lang="es-ES" sz="1400" dirty="0" smtClean="0"/>
              <a:t> </a:t>
            </a:r>
            <a:r>
              <a:rPr lang="es-ES" sz="1400" dirty="0" err="1" smtClean="0"/>
              <a:t>practice</a:t>
            </a:r>
            <a:r>
              <a:rPr lang="es-ES" sz="1400" dirty="0" smtClean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2420888"/>
            <a:ext cx="2736304" cy="366254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... </a:t>
            </a:r>
            <a:r>
              <a:rPr lang="es-ES" dirty="0" err="1" smtClean="0"/>
              <a:t>pronunciation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sz="1400" dirty="0" smtClean="0"/>
              <a:t>- Use IPA (International </a:t>
            </a:r>
            <a:r>
              <a:rPr lang="es-ES" sz="1400" dirty="0" err="1" smtClean="0"/>
              <a:t>Phonetic</a:t>
            </a:r>
            <a:r>
              <a:rPr lang="es-ES" sz="1400" dirty="0" smtClean="0"/>
              <a:t> </a:t>
            </a:r>
            <a:r>
              <a:rPr lang="es-ES" sz="1400" dirty="0" err="1" smtClean="0"/>
              <a:t>Alphabet</a:t>
            </a:r>
            <a:r>
              <a:rPr lang="es-ES" sz="1400" dirty="0" smtClean="0"/>
              <a:t>).</a:t>
            </a:r>
          </a:p>
          <a:p>
            <a:pPr>
              <a:buFontTx/>
              <a:buChar char="-"/>
            </a:pPr>
            <a:r>
              <a:rPr lang="es-ES" sz="1400" dirty="0" smtClean="0"/>
              <a:t> AUTOLABORATORY:</a:t>
            </a:r>
          </a:p>
          <a:p>
            <a:r>
              <a:rPr lang="es-ES" sz="1400" dirty="0" err="1" smtClean="0"/>
              <a:t>Using</a:t>
            </a:r>
            <a:r>
              <a:rPr lang="es-ES" sz="1400" dirty="0" smtClean="0"/>
              <a:t> </a:t>
            </a:r>
            <a:r>
              <a:rPr lang="es-ES" sz="1400" dirty="0" err="1" smtClean="0"/>
              <a:t>cellphone</a:t>
            </a:r>
            <a:r>
              <a:rPr lang="es-ES" sz="1400" dirty="0" smtClean="0"/>
              <a:t> </a:t>
            </a:r>
            <a:r>
              <a:rPr lang="es-ES" sz="1400" dirty="0" err="1" smtClean="0"/>
              <a:t>sound</a:t>
            </a:r>
            <a:r>
              <a:rPr lang="es-ES" sz="1400" dirty="0" smtClean="0"/>
              <a:t> </a:t>
            </a:r>
            <a:r>
              <a:rPr lang="es-ES" sz="1400" dirty="0" err="1" smtClean="0"/>
              <a:t>recorder</a:t>
            </a:r>
            <a:r>
              <a:rPr lang="es-ES" sz="1400" dirty="0" smtClean="0"/>
              <a:t>.</a:t>
            </a:r>
          </a:p>
          <a:p>
            <a:pPr marL="342900" indent="-342900">
              <a:buFont typeface="+mj-lt"/>
              <a:buAutoNum type="alphaUcPeriod"/>
            </a:pPr>
            <a:r>
              <a:rPr lang="es-ES" sz="1400" u="sng" dirty="0" err="1" smtClean="0"/>
              <a:t>Model-referenced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1. Record  audio </a:t>
            </a:r>
            <a:r>
              <a:rPr lang="es-ES" sz="1400" dirty="0" err="1" smtClean="0"/>
              <a:t>model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2. Record </a:t>
            </a:r>
            <a:r>
              <a:rPr lang="es-ES" sz="1400" dirty="0" err="1" smtClean="0"/>
              <a:t>imitation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3. Compare </a:t>
            </a:r>
            <a:r>
              <a:rPr lang="es-ES" sz="1400" dirty="0" err="1" smtClean="0"/>
              <a:t>model</a:t>
            </a:r>
            <a:r>
              <a:rPr lang="es-ES" sz="1400" dirty="0" smtClean="0"/>
              <a:t>- </a:t>
            </a:r>
            <a:r>
              <a:rPr lang="es-ES" sz="1400" dirty="0" err="1" smtClean="0"/>
              <a:t>imitation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4. </a:t>
            </a:r>
            <a:r>
              <a:rPr lang="es-ES" sz="1400" dirty="0" err="1" smtClean="0"/>
              <a:t>Go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2.    </a:t>
            </a:r>
          </a:p>
          <a:p>
            <a:pPr marL="342900" indent="-342900">
              <a:buFont typeface="+mj-lt"/>
              <a:buAutoNum type="alphaUcPeriod" startAt="2"/>
            </a:pPr>
            <a:r>
              <a:rPr lang="es-ES" sz="1400" u="sng" dirty="0" err="1" smtClean="0"/>
              <a:t>Self-monitoring</a:t>
            </a:r>
            <a:r>
              <a:rPr lang="es-ES" sz="1400" u="sng" dirty="0" smtClean="0"/>
              <a:t>.</a:t>
            </a:r>
          </a:p>
          <a:p>
            <a:pPr marL="342900" indent="-342900"/>
            <a:r>
              <a:rPr lang="es-ES" sz="1400" dirty="0" smtClean="0"/>
              <a:t>         1.Record </a:t>
            </a:r>
            <a:r>
              <a:rPr lang="es-ES" sz="1400" dirty="0" err="1" smtClean="0"/>
              <a:t>ourselves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 2. Monitor.</a:t>
            </a:r>
          </a:p>
          <a:p>
            <a:pPr marL="342900" indent="-342900"/>
            <a:r>
              <a:rPr lang="es-ES" sz="1400" dirty="0" smtClean="0"/>
              <a:t>         3. </a:t>
            </a:r>
            <a:r>
              <a:rPr lang="es-ES" sz="1400" dirty="0" err="1" smtClean="0"/>
              <a:t>Evaluate</a:t>
            </a:r>
            <a:r>
              <a:rPr lang="es-ES" sz="1400" dirty="0" smtClean="0"/>
              <a:t>.</a:t>
            </a:r>
          </a:p>
          <a:p>
            <a:pPr marL="342900" indent="-342900"/>
            <a:r>
              <a:rPr lang="es-ES" sz="1400" dirty="0" smtClean="0"/>
              <a:t>         4. </a:t>
            </a:r>
            <a:r>
              <a:rPr lang="es-ES" sz="1400" dirty="0" err="1" smtClean="0"/>
              <a:t>Go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1.</a:t>
            </a:r>
          </a:p>
        </p:txBody>
      </p:sp>
      <p:pic>
        <p:nvPicPr>
          <p:cNvPr id="11" name="Picture 10" descr="offl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188640"/>
            <a:ext cx="1780028" cy="1001266"/>
          </a:xfrm>
          <a:prstGeom prst="rect">
            <a:avLst/>
          </a:prstGeom>
        </p:spPr>
      </p:pic>
      <p:pic>
        <p:nvPicPr>
          <p:cNvPr id="12" name="Picture 11" descr="gramm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844824"/>
            <a:ext cx="651475" cy="540000"/>
          </a:xfrm>
          <a:prstGeom prst="rect">
            <a:avLst/>
          </a:prstGeom>
        </p:spPr>
      </p:pic>
      <p:pic>
        <p:nvPicPr>
          <p:cNvPr id="14" name="Picture 13" descr="vocabula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1844824"/>
            <a:ext cx="810000" cy="540000"/>
          </a:xfrm>
          <a:prstGeom prst="rect">
            <a:avLst/>
          </a:prstGeom>
        </p:spPr>
      </p:pic>
      <p:pic>
        <p:nvPicPr>
          <p:cNvPr id="15" name="Picture 14" descr="pronuncia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1844824"/>
            <a:ext cx="759375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4464496" cy="778098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 </a:t>
            </a:r>
            <a:r>
              <a:rPr lang="es-ES" sz="2700" dirty="0" err="1" smtClean="0"/>
              <a:t>Autonomous</a:t>
            </a:r>
            <a:r>
              <a:rPr lang="es-ES" sz="2700" dirty="0" smtClean="0"/>
              <a:t> </a:t>
            </a:r>
            <a:r>
              <a:rPr lang="es-ES" sz="2700" dirty="0" err="1" smtClean="0"/>
              <a:t>resources</a:t>
            </a:r>
            <a:r>
              <a:rPr lang="es-ES" sz="2700" dirty="0" smtClean="0"/>
              <a:t> </a:t>
            </a:r>
            <a:r>
              <a:rPr lang="es-ES" sz="2200" dirty="0" smtClean="0"/>
              <a:t>&gt;&gt;Offline &gt;&gt; </a:t>
            </a:r>
            <a:br>
              <a:rPr lang="es-ES" sz="2200" dirty="0" smtClean="0"/>
            </a:br>
            <a:r>
              <a:rPr lang="es-ES" sz="2200" dirty="0" err="1" smtClean="0"/>
              <a:t>Focused</a:t>
            </a:r>
            <a:r>
              <a:rPr lang="es-ES" sz="2200" dirty="0" smtClean="0"/>
              <a:t> </a:t>
            </a:r>
            <a:r>
              <a:rPr lang="es-ES" sz="2200" dirty="0" err="1" smtClean="0"/>
              <a:t>on</a:t>
            </a:r>
            <a:r>
              <a:rPr lang="es-ES" sz="2200" dirty="0" smtClean="0"/>
              <a:t> </a:t>
            </a:r>
            <a:r>
              <a:rPr lang="es-ES" sz="2200" dirty="0" err="1" smtClean="0"/>
              <a:t>language</a:t>
            </a:r>
            <a:r>
              <a:rPr lang="es-ES" sz="2200" dirty="0" smtClean="0"/>
              <a:t> </a:t>
            </a:r>
            <a:r>
              <a:rPr lang="es-ES" sz="2200" dirty="0" err="1" smtClean="0"/>
              <a:t>skills</a:t>
            </a:r>
            <a:r>
              <a:rPr lang="es-ES" sz="2200" dirty="0" smtClean="0"/>
              <a:t>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8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47664" y="6381328"/>
            <a:ext cx="6480720" cy="288032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Learning to learn a language &gt;&gt; 3: Language learning resources.        Jorge </a:t>
            </a:r>
            <a:r>
              <a:rPr lang="en-US" b="1" dirty="0" err="1" smtClean="0">
                <a:solidFill>
                  <a:srgbClr val="0070C0"/>
                </a:solidFill>
              </a:rPr>
              <a:t>García</a:t>
            </a:r>
            <a:r>
              <a:rPr lang="en-US" b="1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55679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non-internet-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resources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can I </a:t>
            </a:r>
            <a:r>
              <a:rPr lang="es-ES" dirty="0" err="1" smtClean="0">
                <a:solidFill>
                  <a:srgbClr val="FF0000"/>
                </a:solidFill>
              </a:rPr>
              <a:t>choose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practice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the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different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skills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060848"/>
            <a:ext cx="7920880" cy="80021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LISTENING [Comprensión Oral (CO)]: 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AUDIOBOOKS: </a:t>
            </a:r>
            <a:r>
              <a:rPr lang="es-ES" sz="1400" dirty="0" err="1" smtClean="0"/>
              <a:t>First</a:t>
            </a:r>
            <a:r>
              <a:rPr lang="es-ES" sz="1400" dirty="0" smtClean="0"/>
              <a:t> listen </a:t>
            </a:r>
            <a:r>
              <a:rPr lang="es-ES" sz="1400" dirty="0" err="1" smtClean="0"/>
              <a:t>while</a:t>
            </a:r>
            <a:r>
              <a:rPr lang="es-ES" sz="1400" dirty="0" smtClean="0"/>
              <a:t> </a:t>
            </a:r>
            <a:r>
              <a:rPr lang="es-ES" sz="1400" dirty="0" err="1" smtClean="0"/>
              <a:t>reading</a:t>
            </a:r>
            <a:r>
              <a:rPr lang="es-ES" sz="1400" dirty="0" smtClean="0"/>
              <a:t>, </a:t>
            </a:r>
            <a:r>
              <a:rPr lang="es-ES" sz="1400" dirty="0" err="1" smtClean="0"/>
              <a:t>then</a:t>
            </a:r>
            <a:r>
              <a:rPr lang="es-ES" sz="1400" dirty="0" smtClean="0"/>
              <a:t> listen </a:t>
            </a:r>
            <a:r>
              <a:rPr lang="es-ES" sz="1400" dirty="0" err="1" smtClean="0"/>
              <a:t>without</a:t>
            </a:r>
            <a:r>
              <a:rPr lang="es-ES" sz="1400" dirty="0" smtClean="0"/>
              <a:t> </a:t>
            </a:r>
            <a:r>
              <a:rPr lang="es-ES" sz="1400" dirty="0" err="1" smtClean="0"/>
              <a:t>reading</a:t>
            </a:r>
            <a:r>
              <a:rPr lang="es-ES" sz="1400" dirty="0" smtClean="0"/>
              <a:t>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Listen </a:t>
            </a:r>
            <a:r>
              <a:rPr lang="es-ES" sz="1400" dirty="0" err="1" smtClean="0"/>
              <a:t>several</a:t>
            </a:r>
            <a:r>
              <a:rPr lang="es-ES" sz="1400" dirty="0" smtClean="0"/>
              <a:t> times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recordings</a:t>
            </a:r>
            <a:r>
              <a:rPr lang="es-ES" sz="1400" dirty="0" smtClean="0"/>
              <a:t> </a:t>
            </a:r>
            <a:r>
              <a:rPr lang="es-ES" sz="1400" dirty="0" err="1" smtClean="0"/>
              <a:t>used</a:t>
            </a:r>
            <a:r>
              <a:rPr lang="es-ES" sz="1400" dirty="0" smtClean="0"/>
              <a:t> in </a:t>
            </a:r>
            <a:r>
              <a:rPr lang="es-ES" sz="1400" dirty="0" err="1" smtClean="0"/>
              <a:t>class</a:t>
            </a:r>
            <a:r>
              <a:rPr lang="es-ES" sz="1400" dirty="0" smtClean="0"/>
              <a:t>.</a:t>
            </a:r>
            <a:endParaRPr lang="es-E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149080"/>
            <a:ext cx="7920880" cy="10156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READING [Comprensión de Lectura (CL)]:</a:t>
            </a:r>
          </a:p>
          <a:p>
            <a:r>
              <a:rPr lang="es-ES" sz="1400" dirty="0" err="1" smtClean="0"/>
              <a:t>Read</a:t>
            </a:r>
            <a:r>
              <a:rPr lang="es-ES" sz="1400" dirty="0" smtClean="0"/>
              <a:t> as </a:t>
            </a:r>
            <a:r>
              <a:rPr lang="es-ES" sz="1400" dirty="0" err="1" smtClean="0"/>
              <a:t>much</a:t>
            </a:r>
            <a:r>
              <a:rPr lang="es-ES" sz="1400" dirty="0" smtClean="0"/>
              <a:t> as </a:t>
            </a:r>
            <a:r>
              <a:rPr lang="es-ES" sz="1400" dirty="0" err="1" smtClean="0"/>
              <a:t>possible</a:t>
            </a:r>
            <a:r>
              <a:rPr lang="es-ES" sz="1400" dirty="0" smtClean="0"/>
              <a:t> </a:t>
            </a:r>
            <a:r>
              <a:rPr lang="es-ES" sz="1400" dirty="0" err="1" smtClean="0"/>
              <a:t>from</a:t>
            </a:r>
            <a:r>
              <a:rPr lang="es-ES" sz="1400" dirty="0" smtClean="0"/>
              <a:t> as </a:t>
            </a:r>
            <a:r>
              <a:rPr lang="es-ES" sz="1400" dirty="0" err="1" smtClean="0"/>
              <a:t>many</a:t>
            </a:r>
            <a:r>
              <a:rPr lang="es-ES" sz="1400" dirty="0" smtClean="0"/>
              <a:t> </a:t>
            </a:r>
            <a:r>
              <a:rPr lang="es-ES" sz="1400" dirty="0" err="1" smtClean="0"/>
              <a:t>sources</a:t>
            </a:r>
            <a:r>
              <a:rPr lang="es-ES" sz="1400" dirty="0" smtClean="0"/>
              <a:t> as </a:t>
            </a:r>
            <a:r>
              <a:rPr lang="es-ES" sz="1400" dirty="0" err="1" smtClean="0"/>
              <a:t>possible</a:t>
            </a:r>
            <a:r>
              <a:rPr lang="es-ES" sz="1400" dirty="0" smtClean="0"/>
              <a:t>: 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GRADED READERS.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Re-</a:t>
            </a:r>
            <a:r>
              <a:rPr lang="es-ES" sz="1400" dirty="0" err="1" smtClean="0"/>
              <a:t>read</a:t>
            </a:r>
            <a:r>
              <a:rPr lang="es-ES" sz="1400" dirty="0" smtClean="0"/>
              <a:t> </a:t>
            </a:r>
            <a:r>
              <a:rPr lang="es-ES" sz="1400" dirty="0" err="1" smtClean="0"/>
              <a:t>course</a:t>
            </a:r>
            <a:r>
              <a:rPr lang="es-ES" sz="1400" dirty="0" smtClean="0"/>
              <a:t> </a:t>
            </a:r>
            <a:r>
              <a:rPr lang="es-ES" sz="1400" dirty="0" err="1" smtClean="0"/>
              <a:t>book</a:t>
            </a:r>
            <a:r>
              <a:rPr lang="es-ES" sz="1400" dirty="0" smtClean="0"/>
              <a:t> </a:t>
            </a:r>
            <a:r>
              <a:rPr lang="es-ES" sz="1400" dirty="0" err="1" smtClean="0"/>
              <a:t>texts</a:t>
            </a:r>
            <a:r>
              <a:rPr lang="es-ES" sz="1400" dirty="0" smtClean="0"/>
              <a:t> and </a:t>
            </a:r>
            <a:r>
              <a:rPr lang="es-ES" sz="1400" dirty="0" err="1" smtClean="0"/>
              <a:t>other</a:t>
            </a:r>
            <a:r>
              <a:rPr lang="es-ES" sz="1400" dirty="0" smtClean="0"/>
              <a:t> </a:t>
            </a:r>
            <a:r>
              <a:rPr lang="es-ES" sz="1400" dirty="0" err="1" smtClean="0"/>
              <a:t>materials</a:t>
            </a:r>
            <a:r>
              <a:rPr lang="es-ES" sz="1400" dirty="0" smtClean="0"/>
              <a:t> </a:t>
            </a:r>
            <a:r>
              <a:rPr lang="es-ES" sz="1400" dirty="0" err="1" smtClean="0"/>
              <a:t>used</a:t>
            </a:r>
            <a:r>
              <a:rPr lang="es-ES" sz="1400" dirty="0" smtClean="0"/>
              <a:t> in </a:t>
            </a:r>
            <a:r>
              <a:rPr lang="es-ES" sz="1400" dirty="0" err="1" smtClean="0"/>
              <a:t>class</a:t>
            </a:r>
            <a:r>
              <a:rPr lang="es-ES" sz="1400" dirty="0" smtClean="0"/>
              <a:t>.</a:t>
            </a:r>
            <a:endParaRPr lang="es-ES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2924944"/>
            <a:ext cx="7920880" cy="107721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SPEAKING [Expresión e Interacción Oral (EIO)]:</a:t>
            </a:r>
          </a:p>
          <a:p>
            <a:r>
              <a:rPr lang="es-ES" sz="1400" dirty="0" smtClean="0"/>
              <a:t>PEER CONVERSATION GROUPS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</a:t>
            </a:r>
            <a:r>
              <a:rPr lang="es-ES" sz="1400" dirty="0" err="1" smtClean="0"/>
              <a:t>elaborate</a:t>
            </a:r>
            <a:r>
              <a:rPr lang="es-ES" sz="1400" dirty="0" smtClean="0"/>
              <a:t> </a:t>
            </a:r>
            <a:r>
              <a:rPr lang="es-ES" sz="1400" dirty="0" err="1" smtClean="0"/>
              <a:t>on</a:t>
            </a:r>
            <a:r>
              <a:rPr lang="es-ES" sz="1400" dirty="0" smtClean="0"/>
              <a:t> </a:t>
            </a:r>
            <a:r>
              <a:rPr lang="es-ES" sz="1400" dirty="0" err="1" smtClean="0"/>
              <a:t>topics</a:t>
            </a:r>
            <a:r>
              <a:rPr lang="es-ES" sz="1400" dirty="0" smtClean="0"/>
              <a:t> </a:t>
            </a:r>
            <a:r>
              <a:rPr lang="es-ES" sz="1400" dirty="0" err="1" smtClean="0"/>
              <a:t>dealt</a:t>
            </a:r>
            <a:r>
              <a:rPr lang="es-ES" sz="1400" dirty="0" smtClean="0"/>
              <a:t> </a:t>
            </a:r>
            <a:r>
              <a:rPr lang="es-ES" sz="1400" dirty="0" err="1" smtClean="0"/>
              <a:t>with</a:t>
            </a:r>
            <a:r>
              <a:rPr lang="es-ES" sz="1400" dirty="0" smtClean="0"/>
              <a:t> in </a:t>
            </a:r>
            <a:r>
              <a:rPr lang="es-ES" sz="1400" dirty="0" err="1" smtClean="0"/>
              <a:t>class</a:t>
            </a:r>
            <a:r>
              <a:rPr lang="es-ES" sz="1400" dirty="0" smtClean="0"/>
              <a:t>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decide </a:t>
            </a:r>
            <a:r>
              <a:rPr lang="es-ES" sz="1400" dirty="0" err="1" smtClean="0"/>
              <a:t>on</a:t>
            </a:r>
            <a:r>
              <a:rPr lang="es-ES" sz="1400" dirty="0" smtClean="0"/>
              <a:t> </a:t>
            </a:r>
            <a:r>
              <a:rPr lang="es-ES" sz="1400" dirty="0" err="1" smtClean="0"/>
              <a:t>specific</a:t>
            </a:r>
            <a:r>
              <a:rPr lang="es-ES" sz="1400" dirty="0" smtClean="0"/>
              <a:t> </a:t>
            </a:r>
            <a:r>
              <a:rPr lang="es-ES" sz="1400" dirty="0" err="1" smtClean="0"/>
              <a:t>grammar</a:t>
            </a:r>
            <a:r>
              <a:rPr lang="es-ES" sz="1400" dirty="0" smtClean="0"/>
              <a:t> and </a:t>
            </a:r>
            <a:r>
              <a:rPr lang="es-ES" sz="1400" dirty="0" err="1" smtClean="0"/>
              <a:t>vocabulary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use in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session</a:t>
            </a:r>
            <a:r>
              <a:rPr lang="es-ES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5229200"/>
            <a:ext cx="7920880" cy="10156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WRITING [Expresión e Interacción Escrita (EIE)]: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</a:t>
            </a:r>
            <a:r>
              <a:rPr lang="es-ES" sz="1400" dirty="0" err="1" smtClean="0"/>
              <a:t>Write</a:t>
            </a:r>
            <a:r>
              <a:rPr lang="es-ES" sz="1400" dirty="0" smtClean="0"/>
              <a:t> short </a:t>
            </a:r>
            <a:r>
              <a:rPr lang="es-ES" sz="1400" dirty="0" err="1" smtClean="0"/>
              <a:t>texts</a:t>
            </a:r>
            <a:r>
              <a:rPr lang="es-ES" sz="1400" dirty="0" smtClean="0"/>
              <a:t> </a:t>
            </a:r>
            <a:r>
              <a:rPr lang="es-ES" sz="1400" dirty="0" err="1" smtClean="0"/>
              <a:t>linked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your</a:t>
            </a:r>
            <a:r>
              <a:rPr lang="es-ES" sz="1400" dirty="0" smtClean="0"/>
              <a:t> </a:t>
            </a:r>
            <a:r>
              <a:rPr lang="es-ES" sz="1400" dirty="0" err="1" smtClean="0"/>
              <a:t>reading</a:t>
            </a:r>
            <a:r>
              <a:rPr lang="es-ES" sz="1400" dirty="0" smtClean="0"/>
              <a:t>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</a:t>
            </a:r>
            <a:r>
              <a:rPr lang="es-ES" sz="1400" dirty="0" err="1" smtClean="0"/>
              <a:t>Write</a:t>
            </a:r>
            <a:r>
              <a:rPr lang="es-ES" sz="1400" dirty="0" smtClean="0"/>
              <a:t> a </a:t>
            </a:r>
            <a:r>
              <a:rPr lang="es-ES" sz="1400" dirty="0" err="1" smtClean="0"/>
              <a:t>journal</a:t>
            </a:r>
            <a:r>
              <a:rPr lang="es-ES" sz="1400" dirty="0" smtClean="0"/>
              <a:t> </a:t>
            </a:r>
            <a:r>
              <a:rPr lang="es-ES" sz="1400" dirty="0" err="1" smtClean="0"/>
              <a:t>everyday</a:t>
            </a:r>
            <a:r>
              <a:rPr lang="es-ES" sz="1400" dirty="0" smtClean="0"/>
              <a:t>.</a:t>
            </a:r>
          </a:p>
          <a:p>
            <a:pPr>
              <a:buFont typeface="Wingdings"/>
              <a:buChar char="Ø"/>
            </a:pPr>
            <a:r>
              <a:rPr lang="es-ES" sz="1400" dirty="0" smtClean="0"/>
              <a:t>  </a:t>
            </a:r>
            <a:r>
              <a:rPr lang="es-ES" sz="1400" dirty="0" err="1" smtClean="0"/>
              <a:t>Language</a:t>
            </a:r>
            <a:r>
              <a:rPr lang="es-ES" sz="1400" dirty="0" smtClean="0"/>
              <a:t> </a:t>
            </a:r>
            <a:r>
              <a:rPr lang="es-ES" sz="1400" dirty="0" err="1" smtClean="0"/>
              <a:t>processor</a:t>
            </a:r>
            <a:r>
              <a:rPr lang="es-ES" sz="1400" dirty="0" smtClean="0"/>
              <a:t> </a:t>
            </a:r>
            <a:r>
              <a:rPr lang="es-ES" sz="1400" dirty="0" err="1" smtClean="0"/>
              <a:t>spellchecker</a:t>
            </a:r>
            <a:r>
              <a:rPr lang="es-ES" sz="1400" dirty="0" smtClean="0"/>
              <a:t> and </a:t>
            </a:r>
            <a:r>
              <a:rPr lang="es-ES" sz="1400" dirty="0" err="1" smtClean="0"/>
              <a:t>grammar</a:t>
            </a:r>
            <a:r>
              <a:rPr lang="es-ES" sz="1400" dirty="0" smtClean="0"/>
              <a:t> </a:t>
            </a:r>
            <a:r>
              <a:rPr lang="es-ES" sz="1400" dirty="0" err="1" smtClean="0"/>
              <a:t>checker</a:t>
            </a:r>
            <a:r>
              <a:rPr lang="es-ES" sz="1400" dirty="0" smtClean="0"/>
              <a:t> (</a:t>
            </a:r>
            <a:r>
              <a:rPr lang="es-ES" sz="1400" i="1" dirty="0" smtClean="0"/>
              <a:t>Word,</a:t>
            </a:r>
            <a:r>
              <a:rPr lang="es-ES" sz="1400" dirty="0" smtClean="0"/>
              <a:t> etc.)</a:t>
            </a:r>
            <a:endParaRPr lang="es-ES" dirty="0"/>
          </a:p>
        </p:txBody>
      </p:sp>
      <p:pic>
        <p:nvPicPr>
          <p:cNvPr id="13" name="Picture 12" descr="offl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260648"/>
            <a:ext cx="1536170" cy="864096"/>
          </a:xfrm>
          <a:prstGeom prst="rect">
            <a:avLst/>
          </a:prstGeom>
        </p:spPr>
      </p:pic>
      <p:pic>
        <p:nvPicPr>
          <p:cNvPr id="18" name="Picture 17" descr="listen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2132856"/>
            <a:ext cx="561290" cy="646949"/>
          </a:xfrm>
          <a:prstGeom prst="rect">
            <a:avLst/>
          </a:prstGeom>
        </p:spPr>
      </p:pic>
      <p:pic>
        <p:nvPicPr>
          <p:cNvPr id="19" name="Picture 18" descr="speak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3212976"/>
            <a:ext cx="936104" cy="440856"/>
          </a:xfrm>
          <a:prstGeom prst="rect">
            <a:avLst/>
          </a:prstGeom>
        </p:spPr>
      </p:pic>
      <p:pic>
        <p:nvPicPr>
          <p:cNvPr id="20" name="Picture 19" descr="readi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293096"/>
            <a:ext cx="810000" cy="648000"/>
          </a:xfrm>
          <a:prstGeom prst="rect">
            <a:avLst/>
          </a:prstGeom>
        </p:spPr>
      </p:pic>
      <p:pic>
        <p:nvPicPr>
          <p:cNvPr id="21" name="Picture 20" descr="writin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8264" y="5445224"/>
            <a:ext cx="764494" cy="64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3200" dirty="0" smtClean="0"/>
              <a:t> </a:t>
            </a:r>
            <a:r>
              <a:rPr lang="es-ES" sz="3200" dirty="0" err="1" smtClean="0"/>
              <a:t>Autonomous</a:t>
            </a:r>
            <a:r>
              <a:rPr lang="es-ES" sz="3200" dirty="0" smtClean="0"/>
              <a:t> </a:t>
            </a:r>
            <a:r>
              <a:rPr lang="es-ES" sz="3200" dirty="0" err="1" smtClean="0"/>
              <a:t>resources</a:t>
            </a:r>
            <a:r>
              <a:rPr lang="es-ES" sz="3200" dirty="0" smtClean="0"/>
              <a:t> </a:t>
            </a:r>
            <a:r>
              <a:rPr lang="es-ES" sz="2800" dirty="0" smtClean="0"/>
              <a:t>&gt;&gt; Online &gt;&gt;  GRAMMAR.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9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5976664" cy="216023"/>
          </a:xfrm>
        </p:spPr>
        <p:txBody>
          <a:bodyPr/>
          <a:lstStyle/>
          <a:p>
            <a:r>
              <a:rPr lang="en-US" b="1" smtClean="0">
                <a:solidFill>
                  <a:srgbClr val="0070C0"/>
                </a:solidFill>
              </a:rPr>
              <a:t>Learning to learn a language &gt;&gt; 3: Language learning resources.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162880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What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>
                <a:solidFill>
                  <a:srgbClr val="FF0000"/>
                </a:solidFill>
              </a:rPr>
              <a:t>internet-</a:t>
            </a:r>
            <a:r>
              <a:rPr lang="es-ES" b="1" dirty="0" err="1" smtClean="0">
                <a:solidFill>
                  <a:srgbClr val="FF0000"/>
                </a:solidFill>
              </a:rPr>
              <a:t>based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resources</a:t>
            </a:r>
            <a:r>
              <a:rPr lang="es-ES" dirty="0" smtClean="0">
                <a:solidFill>
                  <a:srgbClr val="FF0000"/>
                </a:solidFill>
              </a:rPr>
              <a:t> can I use </a:t>
            </a:r>
            <a:r>
              <a:rPr lang="es-ES" dirty="0" err="1" smtClean="0">
                <a:solidFill>
                  <a:srgbClr val="FF0000"/>
                </a:solidFill>
              </a:rPr>
              <a:t>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improve</a:t>
            </a:r>
            <a:r>
              <a:rPr lang="es-ES" dirty="0" smtClean="0">
                <a:solidFill>
                  <a:srgbClr val="FF0000"/>
                </a:solidFill>
              </a:rPr>
              <a:t> my </a:t>
            </a:r>
            <a:r>
              <a:rPr lang="es-ES" b="1" dirty="0" err="1" smtClean="0">
                <a:solidFill>
                  <a:srgbClr val="FF0000"/>
                </a:solidFill>
              </a:rPr>
              <a:t>grammar</a:t>
            </a:r>
            <a:r>
              <a:rPr lang="es-ES" dirty="0" smtClean="0">
                <a:solidFill>
                  <a:srgbClr val="FF0000"/>
                </a:solidFill>
              </a:rPr>
              <a:t>?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71600" y="3068960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rgbClr val="C00000"/>
                </a:solidFill>
              </a:rPr>
              <a:t>Grammar</a:t>
            </a:r>
            <a:r>
              <a:rPr lang="es-ES" sz="1400" dirty="0" smtClean="0">
                <a:solidFill>
                  <a:srgbClr val="C00000"/>
                </a:solidFill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</a:rPr>
              <a:t>webpages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707904" y="2060848"/>
            <a:ext cx="1944216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rgbClr val="C00000"/>
                </a:solidFill>
              </a:rPr>
              <a:t>Self-corrected</a:t>
            </a:r>
            <a:r>
              <a:rPr lang="es-ES" sz="1400" dirty="0" smtClean="0">
                <a:solidFill>
                  <a:srgbClr val="C00000"/>
                </a:solidFill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</a:rPr>
              <a:t>exercises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16216" y="2924944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C00000"/>
                </a:solidFill>
              </a:rPr>
              <a:t>Web browsers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52120" y="4941168"/>
            <a:ext cx="2016224" cy="11521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rgbClr val="C00000"/>
                </a:solidFill>
              </a:rPr>
              <a:t>Language</a:t>
            </a:r>
            <a:r>
              <a:rPr lang="es-ES" sz="1400" dirty="0" smtClean="0">
                <a:solidFill>
                  <a:srgbClr val="C00000"/>
                </a:solidFill>
              </a:rPr>
              <a:t> corpus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67744" y="4941168"/>
            <a:ext cx="1800200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rgbClr val="C00000"/>
                </a:solidFill>
              </a:rPr>
              <a:t>Grammar</a:t>
            </a:r>
            <a:r>
              <a:rPr lang="es-ES" sz="1400" dirty="0" smtClean="0">
                <a:solidFill>
                  <a:srgbClr val="C00000"/>
                </a:solidFill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</a:rPr>
              <a:t>forums</a:t>
            </a:r>
            <a:endParaRPr lang="es-ES" sz="1400" dirty="0">
              <a:solidFill>
                <a:srgbClr val="C00000"/>
              </a:solidFill>
            </a:endParaRPr>
          </a:p>
        </p:txBody>
      </p:sp>
      <p:pic>
        <p:nvPicPr>
          <p:cNvPr id="13" name="Picture 12" descr="gramm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496366"/>
            <a:ext cx="1656184" cy="1372793"/>
          </a:xfrm>
          <a:prstGeom prst="rect">
            <a:avLst/>
          </a:prstGeom>
        </p:spPr>
      </p:pic>
      <p:pic>
        <p:nvPicPr>
          <p:cNvPr id="14" name="Picture 13" descr="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32656"/>
            <a:ext cx="1656184" cy="12156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5390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1080</Words>
  <Application>Microsoft Office PowerPoint</Application>
  <PresentationFormat>On-screen Show (4:3)</PresentationFormat>
  <Paragraphs>227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Learning to learn a language</vt:lpstr>
      <vt:lpstr>What is a resource?</vt:lpstr>
      <vt:lpstr>Why are resources important?</vt:lpstr>
      <vt:lpstr>Types of resources</vt:lpstr>
      <vt:lpstr> Teacher-provided resources &gt; Offline </vt:lpstr>
      <vt:lpstr>  Teacher-provided resources &gt; Online</vt:lpstr>
      <vt:lpstr> Autonomous resources &gt;&gt;Offline &gt;&gt;  Focused on language form. </vt:lpstr>
      <vt:lpstr>  Autonomous resources &gt;&gt;Offline &gt;&gt;  Focused on language skills.  </vt:lpstr>
      <vt:lpstr>  Autonomous resources &gt;&gt; Online &gt;&gt;  GRAMMAR.  </vt:lpstr>
      <vt:lpstr>  Autonomous resources &gt;&gt; Online &gt;&gt;  VOCABULARY.  </vt:lpstr>
      <vt:lpstr>  Autonomous resources &gt;&gt; Online &gt;&gt;  PRONUNCIATION.  </vt:lpstr>
      <vt:lpstr>  Autonomous resources &gt;&gt; Online &gt;&gt;  LISTENING.  </vt:lpstr>
      <vt:lpstr>  Autonomous resources &gt;&gt; Online &gt;&gt;  SPEAKING.  </vt:lpstr>
      <vt:lpstr>  Autonomous resources &gt;&gt; Online &gt;&gt;  READING.  </vt:lpstr>
      <vt:lpstr>  Autonomous resources &gt;&gt; Online &gt;&gt;  WRITING.  </vt:lpstr>
      <vt:lpstr>Learning to learn a language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HOME PC</cp:lastModifiedBy>
  <cp:revision>121</cp:revision>
  <dcterms:created xsi:type="dcterms:W3CDTF">2015-08-05T11:11:58Z</dcterms:created>
  <dcterms:modified xsi:type="dcterms:W3CDTF">2015-09-10T16:06:59Z</dcterms:modified>
</cp:coreProperties>
</file>